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  <p:sldId id="263" r:id="rId9"/>
    <p:sldId id="273" r:id="rId10"/>
    <p:sldId id="264" r:id="rId11"/>
    <p:sldId id="266" r:id="rId12"/>
    <p:sldId id="268" r:id="rId13"/>
    <p:sldId id="271" r:id="rId14"/>
    <p:sldId id="269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6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B92B6-B03B-4259-9EA8-804BE75F7894}" type="datetimeFigureOut">
              <a:rPr lang="ko-KR" altLang="en-US" smtClean="0"/>
              <a:t>2022. 12. 24.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A7DC6-2D16-49CE-9F85-F02703FD1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7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중장비를 다루던 도중 발생하는 산업재해 통계자료를 살펴보면 굴착기를 다루던 도중 사고가 자주 발생하는데 이는 내부 작업자가 좁은 시야로 인해 주변을 살피지 못하여 발생하는 사고가 대부분입니다</a:t>
            </a:r>
            <a:r>
              <a:rPr lang="en-US" altLang="ko-KR" dirty="0"/>
              <a:t>. </a:t>
            </a:r>
            <a:r>
              <a:rPr lang="ko-KR" altLang="en-US" dirty="0"/>
              <a:t>그리하여 저희는 내부가 아닌 외부에서도 손동작 감지 로봇제어 시스템이라는 아이디어를 제안하게 되었습니다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A7DC6-2D16-49CE-9F85-F02703FD16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8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현장에서 중장비를 다루는 경우에 대부분 작업자는 내부에서 장비를 조작하기 때문에 숙련도가 부족한 작업자는 감을 익히기 어렵고</a:t>
            </a:r>
            <a:r>
              <a:rPr lang="en-US" altLang="ko-KR" dirty="0"/>
              <a:t>, </a:t>
            </a:r>
            <a:r>
              <a:rPr lang="ko-KR" altLang="en-US" dirty="0"/>
              <a:t>작동이 어려운 점이 있습니다</a:t>
            </a:r>
            <a:endParaRPr lang="en-US" altLang="ko-KR" dirty="0"/>
          </a:p>
          <a:p>
            <a:r>
              <a:rPr lang="ko-KR" altLang="en-US" dirty="0"/>
              <a:t>저희는 이를 운전자가 외부에서 장비를 조작할 수 있게 한다면 더 편하고 쉽게 장비를 조작할 수 있지 않을까</a:t>
            </a:r>
            <a:r>
              <a:rPr lang="en-US" altLang="ko-KR" dirty="0"/>
              <a:t>? </a:t>
            </a:r>
            <a:r>
              <a:rPr lang="ko-KR" altLang="en-US" dirty="0"/>
              <a:t>라는 생각으로 이 아이디어를 생각하게 되었습니다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A7DC6-2D16-49CE-9F85-F02703FD16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559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JETBOT</a:t>
            </a:r>
            <a:r>
              <a:rPr lang="ko-KR" altLang="en-US" dirty="0"/>
              <a:t>에 손동작 감지 모델을 활용하여</a:t>
            </a:r>
            <a:r>
              <a:rPr lang="en-US" altLang="ko-KR" dirty="0"/>
              <a:t>, </a:t>
            </a:r>
            <a:r>
              <a:rPr lang="ko-KR" altLang="en-US" dirty="0"/>
              <a:t>동작을 제어하는 시스템을 구현하면서</a:t>
            </a:r>
            <a:r>
              <a:rPr lang="en-US" altLang="ko-KR" dirty="0"/>
              <a:t> </a:t>
            </a:r>
            <a:r>
              <a:rPr lang="ko-KR" altLang="en-US" dirty="0"/>
              <a:t>힘들었던 점은 나름 무거운 모델을 사용하였기에 </a:t>
            </a:r>
            <a:r>
              <a:rPr lang="ko-KR" altLang="en-US" dirty="0" err="1"/>
              <a:t>젯슨</a:t>
            </a:r>
            <a:r>
              <a:rPr lang="ko-KR" altLang="en-US" dirty="0"/>
              <a:t> 나노 환경에서 </a:t>
            </a:r>
            <a:r>
              <a:rPr lang="ko-KR" altLang="en-US" dirty="0" err="1"/>
              <a:t>구현하는데에</a:t>
            </a:r>
            <a:r>
              <a:rPr lang="ko-KR" altLang="en-US" dirty="0"/>
              <a:t> 시간이 많이 소비되었습니다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A7DC6-2D16-49CE-9F85-F02703FD16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2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587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6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44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9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0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7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2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1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5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5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b="1" kern="1200" cap="none" spc="9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000" kern="1200" spc="3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2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3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kern="1200" spc="3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xebtMvnK_0" TargetMode="External"/><Relationship Id="rId2" Type="http://schemas.openxmlformats.org/officeDocument/2006/relationships/hyperlink" Target="https://www.youtube.com/watch?v=oVK44az9xY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cveAojf_cAQ&amp;t=27s" TargetMode="External"/><Relationship Id="rId4" Type="http://schemas.openxmlformats.org/officeDocument/2006/relationships/hyperlink" Target="https://www.youtube.com/watch?v=pzjEe0nw0u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CC360-B660-E3EE-00DC-1C77A7CA8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2" b="1695"/>
          <a:stretch/>
        </p:blipFill>
        <p:spPr>
          <a:xfrm>
            <a:off x="-1" y="11616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A72602-E83D-E2B5-6578-3F18B214C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7705" y="2561873"/>
            <a:ext cx="8039818" cy="1643572"/>
          </a:xfrm>
        </p:spPr>
        <p:txBody>
          <a:bodyPr>
            <a:normAutofit fontScale="90000"/>
          </a:bodyPr>
          <a:lstStyle/>
          <a:p>
            <a:r>
              <a:rPr lang="ko-KR" altLang="en-US" sz="4800" dirty="0">
                <a:solidFill>
                  <a:schemeClr val="tx1"/>
                </a:solidFill>
                <a:highlight>
                  <a:srgbClr val="808080"/>
                </a:highlight>
              </a:rPr>
              <a:t>손동작 감지 로봇제어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8630CD-C347-6807-72C3-FCD293554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4807" y="4797227"/>
            <a:ext cx="8442384" cy="195939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20161616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ko-KR" altLang="en-US" dirty="0" err="1">
                <a:solidFill>
                  <a:srgbClr val="FFFFFF"/>
                </a:solidFill>
              </a:rPr>
              <a:t>연제원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en-US" altLang="ko-KR" dirty="0">
                <a:solidFill>
                  <a:srgbClr val="FFFFFF"/>
                </a:solidFill>
              </a:rPr>
              <a:t>20197132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ko-KR" altLang="en-US" dirty="0" err="1">
                <a:solidFill>
                  <a:srgbClr val="FFFFFF"/>
                </a:solidFill>
              </a:rPr>
              <a:t>주준하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en-US" altLang="ko-KR" dirty="0">
                <a:solidFill>
                  <a:srgbClr val="FFFFFF"/>
                </a:solidFill>
              </a:rPr>
              <a:t>20181796</a:t>
            </a:r>
            <a:r>
              <a:rPr lang="ko-KR" altLang="en-US" dirty="0">
                <a:solidFill>
                  <a:srgbClr val="FFFFFF"/>
                </a:solidFill>
              </a:rPr>
              <a:t> 김민준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en-US" altLang="ko-KR" dirty="0">
                <a:solidFill>
                  <a:srgbClr val="FFFFFF"/>
                </a:solidFill>
              </a:rPr>
              <a:t>20181602</a:t>
            </a:r>
            <a:r>
              <a:rPr lang="ko-KR" altLang="en-US" dirty="0">
                <a:solidFill>
                  <a:srgbClr val="FFFFFF"/>
                </a:solidFill>
              </a:rPr>
              <a:t> 최창수</a:t>
            </a:r>
            <a:endParaRPr lang="en-US" altLang="ko-KR" dirty="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5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08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455C7-D59B-65F7-529A-45C21C7D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작동 영상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0B34CD7-05AD-B06F-84EA-47349AEB3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손동작을 통해 </a:t>
            </a:r>
            <a:r>
              <a:rPr lang="ko-KR" altLang="en-US" dirty="0" err="1"/>
              <a:t>젯봇</a:t>
            </a:r>
            <a:r>
              <a:rPr lang="ko-KR" altLang="en-US" dirty="0"/>
              <a:t> 제어</a:t>
            </a:r>
            <a:endParaRPr lang="en-US" altLang="ko-KR" dirty="0"/>
          </a:p>
          <a:p>
            <a:r>
              <a:rPr lang="ko-KR" altLang="en-US" dirty="0"/>
              <a:t>→후진 </a:t>
            </a:r>
            <a:r>
              <a:rPr lang="en-US" altLang="ko-KR" dirty="0"/>
              <a:t>- </a:t>
            </a:r>
            <a:r>
              <a:rPr lang="ko-KR" altLang="en-US" dirty="0"/>
              <a:t>정지 </a:t>
            </a:r>
            <a:r>
              <a:rPr lang="en-US" altLang="ko-KR" dirty="0"/>
              <a:t>– </a:t>
            </a:r>
            <a:r>
              <a:rPr lang="ko-KR" altLang="en-US" dirty="0"/>
              <a:t>전진 </a:t>
            </a:r>
            <a:r>
              <a:rPr lang="en-US" altLang="ko-KR" dirty="0"/>
              <a:t>- </a:t>
            </a:r>
            <a:r>
              <a:rPr lang="ko-KR" altLang="en-US" dirty="0"/>
              <a:t>정지</a:t>
            </a:r>
            <a:endParaRPr lang="en-US" altLang="ko-KR" dirty="0"/>
          </a:p>
          <a:p>
            <a:r>
              <a:rPr lang="ko-KR" altLang="en-US" dirty="0"/>
              <a:t>→ 좌 </a:t>
            </a:r>
            <a:r>
              <a:rPr lang="en-US" altLang="ko-KR" dirty="0"/>
              <a:t>– </a:t>
            </a:r>
            <a:r>
              <a:rPr lang="ko-KR" altLang="en-US" dirty="0"/>
              <a:t>정지</a:t>
            </a:r>
            <a:r>
              <a:rPr lang="en-US" altLang="ko-KR" dirty="0"/>
              <a:t> – </a:t>
            </a:r>
            <a:r>
              <a:rPr lang="ko-KR" altLang="en-US" dirty="0"/>
              <a:t>우 </a:t>
            </a:r>
            <a:r>
              <a:rPr lang="en-US" altLang="ko-KR" dirty="0"/>
              <a:t>- </a:t>
            </a:r>
            <a:r>
              <a:rPr lang="ko-KR" altLang="en-US" dirty="0"/>
              <a:t>정지</a:t>
            </a:r>
            <a:endParaRPr lang="en-US" altLang="ko-KR" dirty="0"/>
          </a:p>
          <a:p>
            <a:r>
              <a:rPr lang="ko-KR" altLang="en-US" dirty="0"/>
              <a:t>→ 정지 </a:t>
            </a:r>
            <a:r>
              <a:rPr lang="en-US" altLang="ko-KR" dirty="0"/>
              <a:t>- </a:t>
            </a:r>
            <a:r>
              <a:rPr lang="ko-KR" altLang="en-US" dirty="0"/>
              <a:t>후진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32D2E07-A69B-E13F-FDDD-770243C7E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279" y="934770"/>
            <a:ext cx="5381626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3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618-9408-CAF9-51C3-BFDB5A56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적용방안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3867F-8C60-EA8F-057F-EA4997C5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지게차의 기본 동작</a:t>
            </a:r>
            <a:endParaRPr lang="en-US" altLang="ko-KR" dirty="0"/>
          </a:p>
          <a:p>
            <a:r>
              <a:rPr lang="en-US" altLang="ko-KR" dirty="0"/>
              <a:t>	1. </a:t>
            </a:r>
            <a:r>
              <a:rPr lang="ko-KR" altLang="en-US" dirty="0"/>
              <a:t>전진</a:t>
            </a:r>
            <a:r>
              <a:rPr lang="en-US" altLang="ko-KR" dirty="0"/>
              <a:t> – </a:t>
            </a:r>
            <a:r>
              <a:rPr lang="ko-KR" altLang="en-US" dirty="0"/>
              <a:t>후진</a:t>
            </a:r>
            <a:endParaRPr lang="en-US" altLang="ko-KR" dirty="0"/>
          </a:p>
          <a:p>
            <a:r>
              <a:rPr lang="en-US" altLang="ko-KR" dirty="0"/>
              <a:t>	2. </a:t>
            </a:r>
            <a:r>
              <a:rPr lang="ko-KR" altLang="en-US" dirty="0"/>
              <a:t>상 </a:t>
            </a:r>
            <a:r>
              <a:rPr lang="en-US" altLang="ko-KR" dirty="0"/>
              <a:t>– </a:t>
            </a:r>
            <a:r>
              <a:rPr lang="ko-KR" altLang="en-US" dirty="0"/>
              <a:t>하</a:t>
            </a:r>
            <a:endParaRPr lang="en-US" altLang="ko-KR" dirty="0"/>
          </a:p>
          <a:p>
            <a:r>
              <a:rPr lang="en-US" altLang="ko-KR" dirty="0"/>
              <a:t>	3. </a:t>
            </a:r>
            <a:r>
              <a:rPr lang="ko-KR" altLang="en-US" dirty="0"/>
              <a:t>기울임 앞 </a:t>
            </a:r>
            <a:r>
              <a:rPr lang="en-US" altLang="ko-KR" dirty="0"/>
              <a:t>– </a:t>
            </a:r>
            <a:r>
              <a:rPr lang="ko-KR" altLang="en-US" dirty="0"/>
              <a:t>뒤</a:t>
            </a:r>
            <a:endParaRPr lang="en-US" altLang="ko-KR" dirty="0"/>
          </a:p>
          <a:p>
            <a:r>
              <a:rPr lang="ko-KR" altLang="en-US" dirty="0"/>
              <a:t>지게차의 기본 동작과 </a:t>
            </a:r>
            <a:endParaRPr lang="en-US" altLang="ko-KR" dirty="0"/>
          </a:p>
          <a:p>
            <a:r>
              <a:rPr lang="ko-KR" altLang="en-US" dirty="0"/>
              <a:t>손동작을 매칭시킨 후</a:t>
            </a:r>
            <a:endParaRPr lang="en-US" altLang="ko-KR" dirty="0"/>
          </a:p>
          <a:p>
            <a:r>
              <a:rPr lang="ko-KR" altLang="en-US" dirty="0"/>
              <a:t>지게차를 손동작으로 제어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076" name="Picture 4" descr="3톤이상 지게차 실기반마지막날 - YouTube">
            <a:extLst>
              <a:ext uri="{FF2B5EF4-FFF2-40B4-BE49-F238E27FC236}">
                <a16:creationId xmlns:a16="http://schemas.microsoft.com/office/drawing/2014/main" id="{6A4F1951-4EDF-9DA0-B477-FAB760F6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76" y="2504659"/>
            <a:ext cx="5481492" cy="30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위쪽/아래쪽 3">
            <a:extLst>
              <a:ext uri="{FF2B5EF4-FFF2-40B4-BE49-F238E27FC236}">
                <a16:creationId xmlns:a16="http://schemas.microsoft.com/office/drawing/2014/main" id="{99D67842-D4CD-2E98-A146-35DC1E677A78}"/>
              </a:ext>
            </a:extLst>
          </p:cNvPr>
          <p:cNvSpPr/>
          <p:nvPr/>
        </p:nvSpPr>
        <p:spPr>
          <a:xfrm>
            <a:off x="5943600" y="3564834"/>
            <a:ext cx="304800" cy="962991"/>
          </a:xfrm>
          <a:prstGeom prst="upDownArrow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로 구부러짐 6">
            <a:extLst>
              <a:ext uri="{FF2B5EF4-FFF2-40B4-BE49-F238E27FC236}">
                <a16:creationId xmlns:a16="http://schemas.microsoft.com/office/drawing/2014/main" id="{20DCC81C-D552-4F50-31DC-A37A5DFE16F9}"/>
              </a:ext>
            </a:extLst>
          </p:cNvPr>
          <p:cNvSpPr/>
          <p:nvPr/>
        </p:nvSpPr>
        <p:spPr>
          <a:xfrm rot="20793247">
            <a:off x="6396876" y="4489525"/>
            <a:ext cx="863382" cy="447388"/>
          </a:xfrm>
          <a:prstGeom prst="curvedDownArrow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F35726D2-7C61-A747-DE7B-7F718DA133A2}"/>
              </a:ext>
            </a:extLst>
          </p:cNvPr>
          <p:cNvSpPr/>
          <p:nvPr/>
        </p:nvSpPr>
        <p:spPr>
          <a:xfrm>
            <a:off x="7823322" y="4991918"/>
            <a:ext cx="2107437" cy="262939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4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618-9408-CAF9-51C3-BFDB5A56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899"/>
            <a:ext cx="10134600" cy="1288489"/>
          </a:xfrm>
        </p:spPr>
        <p:txBody>
          <a:bodyPr/>
          <a:lstStyle/>
          <a:p>
            <a:r>
              <a:rPr lang="ko-KR" altLang="en-US" dirty="0"/>
              <a:t>아이디어 적용방안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3867F-8C60-EA8F-057F-EA4997C5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포크레인의 작동 방식</a:t>
            </a:r>
            <a:endParaRPr lang="en-US" altLang="ko-KR" dirty="0"/>
          </a:p>
          <a:p>
            <a:r>
              <a:rPr lang="en-US" altLang="ko-KR" dirty="0"/>
              <a:t>	1. </a:t>
            </a:r>
            <a:r>
              <a:rPr lang="ko-KR" altLang="en-US" dirty="0"/>
              <a:t>붐 실린더 </a:t>
            </a:r>
            <a:r>
              <a:rPr lang="en-US" altLang="ko-KR" dirty="0"/>
              <a:t>(</a:t>
            </a:r>
            <a:r>
              <a:rPr lang="ko-KR" altLang="en-US" dirty="0"/>
              <a:t>상 </a:t>
            </a:r>
            <a:r>
              <a:rPr lang="en-US" altLang="ko-KR" dirty="0"/>
              <a:t>– </a:t>
            </a:r>
            <a:r>
              <a:rPr lang="ko-KR" altLang="en-US" dirty="0"/>
              <a:t>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2. </a:t>
            </a:r>
            <a:r>
              <a:rPr lang="ko-KR" altLang="en-US" dirty="0"/>
              <a:t>핸들 실린더 </a:t>
            </a:r>
            <a:r>
              <a:rPr lang="en-US" altLang="ko-KR" dirty="0"/>
              <a:t>(</a:t>
            </a:r>
            <a:r>
              <a:rPr lang="ko-KR" altLang="en-US" dirty="0"/>
              <a:t>상 </a:t>
            </a:r>
            <a:r>
              <a:rPr lang="en-US" altLang="ko-KR" dirty="0"/>
              <a:t>– </a:t>
            </a:r>
            <a:r>
              <a:rPr lang="ko-KR" altLang="en-US" dirty="0"/>
              <a:t>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3. </a:t>
            </a:r>
            <a:r>
              <a:rPr lang="ko-KR" altLang="en-US" dirty="0"/>
              <a:t>버킷 실린더 </a:t>
            </a:r>
            <a:r>
              <a:rPr lang="en-US" altLang="ko-KR" dirty="0"/>
              <a:t>(</a:t>
            </a:r>
            <a:r>
              <a:rPr lang="ko-KR" altLang="en-US" dirty="0"/>
              <a:t>상 </a:t>
            </a:r>
            <a:r>
              <a:rPr lang="en-US" altLang="ko-KR" dirty="0"/>
              <a:t>– </a:t>
            </a:r>
            <a:r>
              <a:rPr lang="ko-KR" altLang="en-US" dirty="0"/>
              <a:t>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기존 작동방식이 각각의 실린더를 작동하면서 동작</a:t>
            </a:r>
            <a:endParaRPr lang="en-US" altLang="ko-KR" dirty="0"/>
          </a:p>
          <a:p>
            <a:r>
              <a:rPr lang="ko-KR" altLang="en-US" dirty="0"/>
              <a:t>이를 손동작으로 제어하기는 복잡</a:t>
            </a:r>
            <a:r>
              <a:rPr lang="en-US" altLang="ko-KR" dirty="0"/>
              <a:t> </a:t>
            </a:r>
            <a:r>
              <a:rPr lang="ko-KR" altLang="en-US" dirty="0"/>
              <a:t>할 가능성 </a:t>
            </a:r>
            <a:r>
              <a:rPr lang="en-US" altLang="ko-KR" dirty="0"/>
              <a:t>UP</a:t>
            </a:r>
          </a:p>
          <a:p>
            <a:r>
              <a:rPr lang="ko-KR" altLang="en-US" dirty="0"/>
              <a:t>자동으로 </a:t>
            </a:r>
            <a:r>
              <a:rPr lang="ko-KR" altLang="en-US" dirty="0" err="1"/>
              <a:t>퍼올리는</a:t>
            </a:r>
            <a:r>
              <a:rPr lang="ko-KR" altLang="en-US" dirty="0"/>
              <a:t> 아이디어를 고안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974B50-B771-8C7B-72C7-944E7BDC5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303424"/>
            <a:ext cx="4726352" cy="3429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DE6C3AA-E06C-6C47-3F22-B3465932384B}"/>
              </a:ext>
            </a:extLst>
          </p:cNvPr>
          <p:cNvGrpSpPr/>
          <p:nvPr/>
        </p:nvGrpSpPr>
        <p:grpSpPr>
          <a:xfrm>
            <a:off x="5691319" y="826052"/>
            <a:ext cx="5801445" cy="3577534"/>
            <a:chOff x="5691319" y="826052"/>
            <a:chExt cx="5801445" cy="3577534"/>
          </a:xfrm>
        </p:grpSpPr>
        <p:pic>
          <p:nvPicPr>
            <p:cNvPr id="2050" name="Picture 2" descr="포크레인? 백호? 어떤 표현이 맞을까">
              <a:extLst>
                <a:ext uri="{FF2B5EF4-FFF2-40B4-BE49-F238E27FC236}">
                  <a16:creationId xmlns:a16="http://schemas.microsoft.com/office/drawing/2014/main" id="{52AD51CA-9475-D55B-1F0D-A0291D49A2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"/>
            <a:stretch/>
          </p:blipFill>
          <p:spPr bwMode="auto">
            <a:xfrm>
              <a:off x="5691319" y="826052"/>
              <a:ext cx="5032312" cy="3577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CC8660-FE59-B6B8-5EC8-80E90578DC10}"/>
                </a:ext>
              </a:extLst>
            </p:cNvPr>
            <p:cNvSpPr txBox="1"/>
            <p:nvPr/>
          </p:nvSpPr>
          <p:spPr>
            <a:xfrm>
              <a:off x="8020295" y="2229145"/>
              <a:ext cx="12100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붐 실린더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61D900-0BDE-CF40-E5EC-FA1E212E68FB}"/>
                </a:ext>
              </a:extLst>
            </p:cNvPr>
            <p:cNvSpPr txBox="1"/>
            <p:nvPr/>
          </p:nvSpPr>
          <p:spPr>
            <a:xfrm>
              <a:off x="6886125" y="826052"/>
              <a:ext cx="14062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핸들 실린더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A64C96-C4F1-82AE-F0C5-B0600C34FC4F}"/>
                </a:ext>
              </a:extLst>
            </p:cNvPr>
            <p:cNvSpPr txBox="1"/>
            <p:nvPr/>
          </p:nvSpPr>
          <p:spPr>
            <a:xfrm>
              <a:off x="10151939" y="1792571"/>
              <a:ext cx="13408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버킷 실린더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40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618-9408-CAF9-51C3-BFDB5A56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899"/>
            <a:ext cx="10134600" cy="1288489"/>
          </a:xfrm>
        </p:spPr>
        <p:txBody>
          <a:bodyPr/>
          <a:lstStyle/>
          <a:p>
            <a:r>
              <a:rPr lang="ko-KR" altLang="en-US" dirty="0"/>
              <a:t>아이디어 적용방안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3867F-8C60-EA8F-057F-EA4997C5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애완 로봇 </a:t>
            </a:r>
            <a:r>
              <a:rPr lang="en-US" altLang="ko-KR" dirty="0"/>
              <a:t>(</a:t>
            </a:r>
            <a:r>
              <a:rPr lang="ko-KR" altLang="en-US" dirty="0"/>
              <a:t>벡터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1. </a:t>
            </a:r>
            <a:r>
              <a:rPr lang="ko-KR" altLang="en-US" dirty="0"/>
              <a:t>주먹 </a:t>
            </a:r>
            <a:r>
              <a:rPr lang="en-US" altLang="ko-KR" dirty="0"/>
              <a:t>– </a:t>
            </a:r>
            <a:r>
              <a:rPr lang="ko-KR" altLang="en-US" dirty="0" err="1"/>
              <a:t>하이파이브</a:t>
            </a:r>
            <a:endParaRPr lang="en-US" altLang="ko-KR" dirty="0"/>
          </a:p>
          <a:p>
            <a:r>
              <a:rPr lang="en-US" altLang="ko-KR" dirty="0"/>
              <a:t>	2. </a:t>
            </a:r>
            <a:r>
              <a:rPr lang="ko-KR" altLang="en-US" dirty="0"/>
              <a:t>검지손가락 </a:t>
            </a:r>
            <a:r>
              <a:rPr lang="en-US" altLang="ko-KR" dirty="0"/>
              <a:t>– </a:t>
            </a:r>
            <a:r>
              <a:rPr lang="ko-KR" altLang="en-US" dirty="0"/>
              <a:t>정지</a:t>
            </a:r>
            <a:endParaRPr lang="en-US" altLang="ko-KR" dirty="0"/>
          </a:p>
          <a:p>
            <a:r>
              <a:rPr lang="en-US" altLang="ko-KR" dirty="0"/>
              <a:t>	3. </a:t>
            </a:r>
            <a:r>
              <a:rPr lang="ko-KR" altLang="en-US" dirty="0"/>
              <a:t>브이 </a:t>
            </a:r>
            <a:r>
              <a:rPr lang="en-US" altLang="ko-KR" dirty="0"/>
              <a:t>– </a:t>
            </a:r>
            <a:r>
              <a:rPr lang="ko-KR" altLang="en-US" dirty="0"/>
              <a:t>사진촬영</a:t>
            </a:r>
            <a:endParaRPr lang="en-US" altLang="ko-KR" dirty="0"/>
          </a:p>
          <a:p>
            <a:r>
              <a:rPr lang="ko-KR" altLang="en-US" dirty="0"/>
              <a:t>과 같은 다양한 연출을 표현할 수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이와 같이 중장비 이외에도 다양한 방면으로</a:t>
            </a:r>
            <a:endParaRPr lang="en-US" altLang="ko-KR" dirty="0"/>
          </a:p>
          <a:p>
            <a:r>
              <a:rPr lang="ko-KR" altLang="en-US" dirty="0"/>
              <a:t>적용이 가능할 것이라 생각합니다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26" name="Picture 2" descr="pds.joongang.co.kr//news/component/htmlphoto_mmdat...">
            <a:extLst>
              <a:ext uri="{FF2B5EF4-FFF2-40B4-BE49-F238E27FC236}">
                <a16:creationId xmlns:a16="http://schemas.microsoft.com/office/drawing/2014/main" id="{DACF6398-0BB6-FD0A-211B-E371424C7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50" y="1426980"/>
            <a:ext cx="532447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안키, 가정용 AI 로봇 '벡터' 발표 - 로봇신문사">
            <a:extLst>
              <a:ext uri="{FF2B5EF4-FFF2-40B4-BE49-F238E27FC236}">
                <a16:creationId xmlns:a16="http://schemas.microsoft.com/office/drawing/2014/main" id="{03ED6C45-075B-558A-000E-A3C96842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023" y="4011269"/>
            <a:ext cx="3471517" cy="20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2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9B6E6-D0F2-5D48-0E4C-457ED10B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첨부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0920B-5B0B-A536-93A9-C2897203A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61903"/>
            <a:ext cx="10975340" cy="3969342"/>
          </a:xfrm>
        </p:spPr>
        <p:txBody>
          <a:bodyPr/>
          <a:lstStyle/>
          <a:p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지게차 사고 영상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대한민국 아빠들 항상 조심하세요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응원합니다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..!!)</a:t>
            </a:r>
          </a:p>
          <a:p>
            <a:r>
              <a:rPr lang="en-US" altLang="ko-KR" sz="1600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https://www.youtube.com/watch?v=oVK44az9xYw</a:t>
            </a:r>
            <a:endParaRPr lang="en-US" altLang="ko-KR" sz="1600" b="1" i="0" dirty="0"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쌍용리프트 전동 지게차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1.5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톤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2.5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톤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CPD15HB2 CPD25HB2 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사용법 조작 포크리프트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600" dirty="0">
                <a:solidFill>
                  <a:srgbClr val="5E899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https://www.youtube.com/watch?v=_xebtMvnK_0</a:t>
            </a:r>
            <a:endParaRPr lang="en-US" altLang="ko-KR" sz="1600" dirty="0">
              <a:solidFill>
                <a:srgbClr val="5E899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로봇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(Vector)'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희한한 행동들만 </a:t>
            </a:r>
            <a:r>
              <a:rPr lang="ko-KR" altLang="en-US" sz="1600" b="1" i="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모아봄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미래생활백서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Smart Life</a:t>
            </a:r>
            <a:endParaRPr lang="en-US" altLang="ko-KR" sz="1600" dirty="0">
              <a:solidFill>
                <a:srgbClr val="5E899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https://www.youtube.com/watch?v=pzjEe0nw0uA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포크레인 </a:t>
            </a:r>
            <a:r>
              <a:rPr lang="ko-KR" altLang="en-US" sz="1600" b="1" i="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초보편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]⭐️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굴삭기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600" b="1" i="0" dirty="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년차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경력이 알려준다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필수로 알아야 할 기본 동작 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b="1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가지⭐️</a:t>
            </a:r>
            <a:endParaRPr lang="en-US" altLang="ko-KR" sz="1600" dirty="0">
              <a:solidFill>
                <a:srgbClr val="5E899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5E899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https://www.youtube.com/watch?v=cveAojf_cAQ&amp;t=27s</a:t>
            </a:r>
            <a:endParaRPr lang="en-US" altLang="ko-KR" sz="1600" dirty="0">
              <a:solidFill>
                <a:srgbClr val="5E899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35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C422B-ABF0-3770-F462-C6A45339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C36C2-E4C4-A812-E07B-DEB881104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61903"/>
            <a:ext cx="10547350" cy="3969342"/>
          </a:xfrm>
        </p:spPr>
        <p:txBody>
          <a:bodyPr/>
          <a:lstStyle/>
          <a:p>
            <a:r>
              <a:rPr lang="ko-KR" altLang="en-US" dirty="0" err="1"/>
              <a:t>힘든점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동작을 제어하는 시스템을 구현하면서</a:t>
            </a:r>
            <a:r>
              <a:rPr lang="en-US" altLang="ko-KR" dirty="0"/>
              <a:t> </a:t>
            </a:r>
            <a:r>
              <a:rPr lang="ko-KR" altLang="en-US" dirty="0"/>
              <a:t>무거운 모델을 사용하였기에 </a:t>
            </a:r>
            <a:r>
              <a:rPr lang="ko-KR" altLang="en-US" dirty="0" err="1"/>
              <a:t>젯슨</a:t>
            </a:r>
            <a:r>
              <a:rPr lang="ko-KR" altLang="en-US" dirty="0"/>
              <a:t> 나노 환경에서 </a:t>
            </a:r>
            <a:r>
              <a:rPr lang="ko-KR" altLang="en-US" dirty="0" err="1"/>
              <a:t>구현하는데에</a:t>
            </a:r>
            <a:r>
              <a:rPr lang="ko-KR" altLang="en-US" dirty="0"/>
              <a:t> 시간이 많이 소비되었습니다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모델이 잘 작동은 하였지만 메모리 부족으로 카메라 프레임을 낮추거나</a:t>
            </a:r>
            <a:r>
              <a:rPr lang="en-US" altLang="ko-KR" dirty="0"/>
              <a:t>, </a:t>
            </a:r>
            <a:r>
              <a:rPr lang="ko-KR" altLang="en-US" dirty="0"/>
              <a:t>잦은 재부팅을 통해서 메모리 확보를 위해 노력하였습니다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현재 구현한 내용을 토대로 더 좋은 환경에서 적용한다면 더 세밀한 조정과 다양한 동작에 대한 인식을 구현 가능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3AFE6B-CD3D-E59F-4DFC-BD45589F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64" y="1745478"/>
            <a:ext cx="7964129" cy="8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B9607-DE5E-07A2-F4C1-92AA0E91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277A6-FED0-0922-7F3B-BDC80561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주제 선정 이유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아이디어 소개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아이디어 적용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결론 및 활용방안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16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FF0B8-DF59-186B-B517-C28A4EF0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02DAA-8C98-ADD6-5D9E-97C34D21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61903"/>
            <a:ext cx="4118654" cy="396934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많은 건설기계</a:t>
            </a:r>
            <a:r>
              <a:rPr lang="en-US" altLang="ko-KR" dirty="0"/>
              <a:t> </a:t>
            </a:r>
            <a:r>
              <a:rPr lang="ko-KR" altLang="en-US" dirty="0"/>
              <a:t>사고</a:t>
            </a:r>
            <a:endParaRPr lang="en-US" altLang="ko-KR" dirty="0"/>
          </a:p>
          <a:p>
            <a:r>
              <a:rPr lang="ko-KR" altLang="en-US" dirty="0"/>
              <a:t>내부 작업자의 좁은 시야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주변을 살피지 못함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어떻게 해결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외부에서 손동작 감지 로봇 제어 시스템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ED0045-3F47-FF90-5D74-FD414D83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789" y="1792764"/>
            <a:ext cx="6465482" cy="46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FF0B8-DF59-186B-B517-C28A4EF0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02DAA-8C98-ADD6-5D9E-97C34D21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2161903"/>
            <a:ext cx="5813889" cy="396934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숙련도가 부족한 작업자의 중장비 조작 어려움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외부에서 조작할 수 있다면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편하고 쉽게 안전하게 조작 가능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4F8A5-8979-65FC-6D77-52C180124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523" y="7315200"/>
            <a:ext cx="1755783" cy="17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지게차 안전사고 : 네이버 블로그">
            <a:extLst>
              <a:ext uri="{FF2B5EF4-FFF2-40B4-BE49-F238E27FC236}">
                <a16:creationId xmlns:a16="http://schemas.microsoft.com/office/drawing/2014/main" id="{8982FF29-1D27-2C88-C0C3-76E04BE9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23"/>
          <a:stretch/>
        </p:blipFill>
        <p:spPr bwMode="auto">
          <a:xfrm>
            <a:off x="7120835" y="1558023"/>
            <a:ext cx="4198335" cy="39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0D35BDF-34D7-E1C5-7DD8-3814F62279BF}"/>
              </a:ext>
            </a:extLst>
          </p:cNvPr>
          <p:cNvSpPr txBox="1">
            <a:spLocks/>
          </p:cNvSpPr>
          <p:nvPr/>
        </p:nvSpPr>
        <p:spPr>
          <a:xfrm>
            <a:off x="10835220" y="2012389"/>
            <a:ext cx="1524394" cy="123017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0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b="1" dirty="0"/>
              <a:t>“</a:t>
            </a:r>
            <a:r>
              <a:rPr lang="ko-KR" altLang="en-US" b="1" dirty="0"/>
              <a:t>안보여</a:t>
            </a:r>
            <a:r>
              <a:rPr lang="en-US" altLang="ko-KR" b="1" dirty="0"/>
              <a:t>!!“</a:t>
            </a:r>
          </a:p>
        </p:txBody>
      </p:sp>
    </p:spTree>
    <p:extLst>
      <p:ext uri="{BB962C8B-B14F-4D97-AF65-F5344CB8AC3E}">
        <p14:creationId xmlns:p14="http://schemas.microsoft.com/office/powerpoint/2010/main" val="4658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B1D01-210A-B856-7D83-300A6911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5867B-CC02-F7C4-7359-5B010B8ED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76354"/>
            <a:ext cx="10134600" cy="3969342"/>
          </a:xfrm>
        </p:spPr>
        <p:txBody>
          <a:bodyPr/>
          <a:lstStyle/>
          <a:p>
            <a:r>
              <a:rPr lang="ko-KR" altLang="en-US" dirty="0"/>
              <a:t>현재 손동작 감지 기술은 </a:t>
            </a:r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손동작을 인식하여 작동하는 </a:t>
            </a:r>
            <a:r>
              <a:rPr lang="en-US" altLang="ko-KR" dirty="0"/>
              <a:t>“</a:t>
            </a:r>
            <a:r>
              <a:rPr lang="ko-KR" altLang="en-US" dirty="0"/>
              <a:t>삼성전자 </a:t>
            </a:r>
            <a:r>
              <a:rPr lang="ko-KR" altLang="en-US" dirty="0" err="1"/>
              <a:t>올인원</a:t>
            </a:r>
            <a:r>
              <a:rPr lang="ko-KR" altLang="en-US" dirty="0"/>
              <a:t> </a:t>
            </a:r>
            <a:r>
              <a:rPr lang="en-US" altLang="ko-KR" dirty="0"/>
              <a:t>PC”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수화를 인식하는 아마존 </a:t>
            </a:r>
            <a:r>
              <a:rPr lang="en-US" altLang="ko-KR" dirty="0"/>
              <a:t>AI </a:t>
            </a:r>
            <a:r>
              <a:rPr lang="ko-KR" altLang="en-US" dirty="0"/>
              <a:t>비서 </a:t>
            </a:r>
            <a:r>
              <a:rPr lang="en-US" altLang="ko-KR" dirty="0"/>
              <a:t>“</a:t>
            </a:r>
            <a:r>
              <a:rPr lang="ko-KR" altLang="en-US" dirty="0" err="1"/>
              <a:t>알렉사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에서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손동작 감지 기술을 활용하여 중장비도 제어 하면 좋겠다</a:t>
            </a:r>
            <a:r>
              <a:rPr lang="en-US" altLang="ko-KR" dirty="0"/>
              <a:t>!!</a:t>
            </a:r>
          </a:p>
        </p:txBody>
      </p:sp>
      <p:pic>
        <p:nvPicPr>
          <p:cNvPr id="4098" name="Picture 2" descr="삼성전자, 손동작 인식하는 '올인원PC 시리즈7' 출시 - 이투데이">
            <a:extLst>
              <a:ext uri="{FF2B5EF4-FFF2-40B4-BE49-F238E27FC236}">
                <a16:creationId xmlns:a16="http://schemas.microsoft.com/office/drawing/2014/main" id="{0F4181BB-F369-3EC7-7FC3-F31E1E32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177" y="1901070"/>
            <a:ext cx="3000762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알렉사: 아마존 AI 비서 '알렉사', 수화 인식한다 - BBC News 코리아">
            <a:extLst>
              <a:ext uri="{FF2B5EF4-FFF2-40B4-BE49-F238E27FC236}">
                <a16:creationId xmlns:a16="http://schemas.microsoft.com/office/drawing/2014/main" id="{0138E130-D299-1B87-5377-11516E02E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53" y="4095913"/>
            <a:ext cx="2996986" cy="168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5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F05E2-CEAB-D74A-F360-02C22A5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0CB43-5285-1120-AFDD-86E02519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64758"/>
            <a:ext cx="10134600" cy="3969342"/>
          </a:xfrm>
        </p:spPr>
        <p:txBody>
          <a:bodyPr/>
          <a:lstStyle/>
          <a:p>
            <a:r>
              <a:rPr lang="en-US" altLang="ko-KR" dirty="0"/>
              <a:t>JETBOT</a:t>
            </a:r>
            <a:r>
              <a:rPr lang="ko-KR" altLang="en-US" dirty="0"/>
              <a:t>으로 구현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카메라를 통한 사람의 손동작 인식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각 동작에 맞게 로봇 제어</a:t>
            </a:r>
            <a:br>
              <a:rPr lang="en-US" altLang="ko-KR" dirty="0"/>
            </a:br>
            <a:r>
              <a:rPr lang="en-US" altLang="ko-KR" dirty="0"/>
              <a:t>	1. </a:t>
            </a:r>
            <a:r>
              <a:rPr lang="ko-KR" altLang="en-US" dirty="0"/>
              <a:t>주먹 </a:t>
            </a:r>
            <a:r>
              <a:rPr lang="en-US" altLang="ko-KR" dirty="0"/>
              <a:t>= </a:t>
            </a:r>
            <a:r>
              <a:rPr lang="ko-KR" altLang="en-US" dirty="0"/>
              <a:t>정지</a:t>
            </a:r>
            <a:endParaRPr lang="en-US" altLang="ko-KR" dirty="0"/>
          </a:p>
          <a:p>
            <a:r>
              <a:rPr lang="en-US" altLang="ko-KR" dirty="0"/>
              <a:t>	2. </a:t>
            </a:r>
            <a:r>
              <a:rPr lang="ko-KR" altLang="en-US" dirty="0"/>
              <a:t>한손가락</a:t>
            </a:r>
            <a:r>
              <a:rPr lang="en-US" altLang="ko-KR" dirty="0"/>
              <a:t>(</a:t>
            </a:r>
            <a:r>
              <a:rPr lang="ko-KR" altLang="en-US" dirty="0"/>
              <a:t>검지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왼쪽</a:t>
            </a:r>
            <a:endParaRPr lang="en-US" altLang="ko-KR" dirty="0"/>
          </a:p>
          <a:p>
            <a:r>
              <a:rPr lang="en-US" altLang="ko-KR" dirty="0"/>
              <a:t>	3. </a:t>
            </a:r>
            <a:r>
              <a:rPr lang="ko-KR" altLang="en-US" dirty="0"/>
              <a:t>손바닥 </a:t>
            </a:r>
            <a:r>
              <a:rPr lang="en-US" altLang="ko-KR" dirty="0"/>
              <a:t>= </a:t>
            </a:r>
            <a:r>
              <a:rPr lang="ko-KR" altLang="en-US" dirty="0"/>
              <a:t>직진</a:t>
            </a:r>
            <a:endParaRPr lang="en-US" altLang="ko-KR" dirty="0"/>
          </a:p>
          <a:p>
            <a:r>
              <a:rPr lang="en-US" altLang="ko-KR" dirty="0"/>
              <a:t>	4. </a:t>
            </a:r>
            <a:r>
              <a:rPr lang="ko-KR" altLang="en-US" dirty="0"/>
              <a:t>두손가락</a:t>
            </a:r>
            <a:r>
              <a:rPr lang="en-US" altLang="ko-KR" dirty="0"/>
              <a:t>(</a:t>
            </a:r>
            <a:r>
              <a:rPr lang="ko-KR" altLang="en-US" dirty="0"/>
              <a:t>브이</a:t>
            </a:r>
            <a:r>
              <a:rPr lang="en-US" altLang="ko-KR" dirty="0"/>
              <a:t>) = </a:t>
            </a:r>
            <a:r>
              <a:rPr lang="ko-KR" altLang="en-US" dirty="0"/>
              <a:t>오른쪽</a:t>
            </a:r>
            <a:endParaRPr lang="en-US" altLang="ko-KR" dirty="0"/>
          </a:p>
          <a:p>
            <a:r>
              <a:rPr lang="en-US" altLang="ko-KR" dirty="0"/>
              <a:t>	5. </a:t>
            </a:r>
            <a:r>
              <a:rPr lang="ko-KR" altLang="en-US" dirty="0"/>
              <a:t>오케이 </a:t>
            </a:r>
            <a:r>
              <a:rPr lang="en-US" altLang="ko-KR" dirty="0"/>
              <a:t>= </a:t>
            </a:r>
            <a:r>
              <a:rPr lang="ko-KR" altLang="en-US" dirty="0"/>
              <a:t>후진</a:t>
            </a:r>
            <a:endParaRPr lang="en-US" altLang="ko-KR" dirty="0"/>
          </a:p>
        </p:txBody>
      </p:sp>
      <p:pic>
        <p:nvPicPr>
          <p:cNvPr id="1030" name="Picture 6" descr="포함된 이미지: ">
            <a:extLst>
              <a:ext uri="{FF2B5EF4-FFF2-40B4-BE49-F238E27FC236}">
                <a16:creationId xmlns:a16="http://schemas.microsoft.com/office/drawing/2014/main" id="{B529E23E-314D-48CA-5F44-DDFE7B725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77674"/>
            <a:ext cx="953486" cy="134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손가락 집게 방 아 쇠 검지 - Pixabay의 무료 벡터 그래픽">
            <a:extLst>
              <a:ext uri="{FF2B5EF4-FFF2-40B4-BE49-F238E27FC236}">
                <a16:creationId xmlns:a16="http://schemas.microsoft.com/office/drawing/2014/main" id="{D4C7102A-B79B-7A3D-F2EA-8E962781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10" y="7730094"/>
            <a:ext cx="818653" cy="16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브이 스톡 사진 및 일러스트 - iStock">
            <a:extLst>
              <a:ext uri="{FF2B5EF4-FFF2-40B4-BE49-F238E27FC236}">
                <a16:creationId xmlns:a16="http://schemas.microsoft.com/office/drawing/2014/main" id="{8492EE41-CE25-DA9B-F07E-1CB8B05F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95" y="7792988"/>
            <a:ext cx="1562555" cy="15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무료로 다운로드 가능한 Hand 벡터 &amp; 일러스트 | Freepik">
            <a:extLst>
              <a:ext uri="{FF2B5EF4-FFF2-40B4-BE49-F238E27FC236}">
                <a16:creationId xmlns:a16="http://schemas.microsoft.com/office/drawing/2014/main" id="{694F11E7-0AB2-8DA7-0D77-4F3383F6E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2" y="7126347"/>
            <a:ext cx="5033176" cy="503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E9B3B212-A5CA-21EA-CA0F-AEF567AF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1831888"/>
            <a:ext cx="42672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05F43-624F-766B-056A-42BACB1D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3EDCE-2889-4DD3-B210-7E1278EC5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파이썬 </a:t>
            </a:r>
            <a:r>
              <a:rPr lang="en-US" altLang="ko-KR" dirty="0"/>
              <a:t>3.6.9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Trt</a:t>
            </a:r>
            <a:r>
              <a:rPr lang="en-US" altLang="ko-KR" dirty="0"/>
              <a:t>-pose 0.0.1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Pytorch</a:t>
            </a:r>
            <a:r>
              <a:rPr lang="en-US" altLang="ko-KR" dirty="0"/>
              <a:t> 1.0.0a0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Sklearn</a:t>
            </a:r>
            <a:r>
              <a:rPr lang="en-US" altLang="ko-KR" dirty="0"/>
              <a:t> 0.24.2</a:t>
            </a:r>
          </a:p>
          <a:p>
            <a:r>
              <a:rPr lang="ko-KR" altLang="en-US" dirty="0"/>
              <a:t>사전 학습 모델</a:t>
            </a:r>
            <a:endParaRPr lang="en-US" altLang="ko-KR" dirty="0"/>
          </a:p>
          <a:p>
            <a:r>
              <a:rPr lang="en-US" altLang="ko-KR" dirty="0"/>
              <a:t>-hand_pose_resnet18_baseline_att_244</a:t>
            </a:r>
            <a:r>
              <a:rPr lang="ko-KR" altLang="en-US" dirty="0"/>
              <a:t>*</a:t>
            </a:r>
            <a:r>
              <a:rPr lang="en-US" altLang="ko-KR" dirty="0"/>
              <a:t>244_A</a:t>
            </a:r>
          </a:p>
        </p:txBody>
      </p:sp>
    </p:spTree>
    <p:extLst>
      <p:ext uri="{BB962C8B-B14F-4D97-AF65-F5344CB8AC3E}">
        <p14:creationId xmlns:p14="http://schemas.microsoft.com/office/powerpoint/2010/main" val="377382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FEB11-AC49-6C67-D965-858C4F86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201D3-A868-CC4F-9AA1-56719C884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2164758"/>
            <a:ext cx="3987800" cy="3969342"/>
          </a:xfrm>
        </p:spPr>
        <p:txBody>
          <a:bodyPr/>
          <a:lstStyle/>
          <a:p>
            <a:r>
              <a:rPr lang="ko-KR" altLang="en-US" dirty="0"/>
              <a:t>손동작 인식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725875-0343-B9BA-7197-E9DE65CD0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2749550"/>
            <a:ext cx="3079750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91CDEA8-83EB-CBB7-174B-0880A83EF040}"/>
              </a:ext>
            </a:extLst>
          </p:cNvPr>
          <p:cNvSpPr txBox="1">
            <a:spLocks/>
          </p:cNvSpPr>
          <p:nvPr/>
        </p:nvSpPr>
        <p:spPr>
          <a:xfrm>
            <a:off x="5283200" y="2079353"/>
            <a:ext cx="3079750" cy="3969342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0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손동작 인식  후 시각화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1F61F6-6737-FA67-473A-2B07C670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46" y="2942856"/>
            <a:ext cx="7131873" cy="24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0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FEB11-AC49-6C67-D965-858C4F86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201D3-A868-CC4F-9AA1-56719C884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2164758"/>
            <a:ext cx="3987800" cy="3969342"/>
          </a:xfrm>
        </p:spPr>
        <p:txBody>
          <a:bodyPr/>
          <a:lstStyle/>
          <a:p>
            <a:r>
              <a:rPr lang="ko-KR" altLang="en-US" dirty="0"/>
              <a:t>손동작 인식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725875-0343-B9BA-7197-E9DE65CD0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2749550"/>
            <a:ext cx="3079750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91CDEA8-83EB-CBB7-174B-0880A83EF040}"/>
              </a:ext>
            </a:extLst>
          </p:cNvPr>
          <p:cNvSpPr txBox="1">
            <a:spLocks/>
          </p:cNvSpPr>
          <p:nvPr/>
        </p:nvSpPr>
        <p:spPr>
          <a:xfrm>
            <a:off x="5283200" y="2079353"/>
            <a:ext cx="3079750" cy="3969342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0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JETBOT</a:t>
            </a:r>
            <a:r>
              <a:rPr lang="ko-KR" altLang="en-US" dirty="0"/>
              <a:t>의 동작 설정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B0CDEAB-58A9-9815-50B2-18CDFBD9ECFC}"/>
              </a:ext>
            </a:extLst>
          </p:cNvPr>
          <p:cNvSpPr txBox="1">
            <a:spLocks/>
          </p:cNvSpPr>
          <p:nvPr/>
        </p:nvSpPr>
        <p:spPr>
          <a:xfrm>
            <a:off x="9822371" y="3505184"/>
            <a:ext cx="1546355" cy="1288489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Tx/>
              <a:buNone/>
              <a:defRPr sz="20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kern="1200" spc="3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-  joint</a:t>
            </a:r>
          </a:p>
          <a:p>
            <a:r>
              <a:rPr lang="en-US" altLang="ko-KR" dirty="0"/>
              <a:t>- </a:t>
            </a:r>
            <a:r>
              <a:rPr lang="en-US" altLang="ko-KR" dirty="0" err="1"/>
              <a:t>skelecton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B3F2D3-655D-18F7-3FB4-FF2357C9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19" y="2749550"/>
            <a:ext cx="4130511" cy="32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11457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6E8"/>
      </a:lt2>
      <a:accent1>
        <a:srgbClr val="C09988"/>
      </a:accent1>
      <a:accent2>
        <a:srgbClr val="B0A076"/>
      </a:accent2>
      <a:accent3>
        <a:srgbClr val="A1A77D"/>
      </a:accent3>
      <a:accent4>
        <a:srgbClr val="8CAB73"/>
      </a:accent4>
      <a:accent5>
        <a:srgbClr val="81AD80"/>
      </a:accent5>
      <a:accent6>
        <a:srgbClr val="75AF8C"/>
      </a:accent6>
      <a:hlink>
        <a:srgbClr val="5E899C"/>
      </a:hlink>
      <a:folHlink>
        <a:srgbClr val="7F7F7F"/>
      </a:folHlink>
    </a:clrScheme>
    <a:fontScheme name="Bembo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666</Words>
  <Application>Microsoft Macintosh PowerPoint</Application>
  <PresentationFormat>와이드스크린</PresentationFormat>
  <Paragraphs>120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Microsoft GothicNeo</vt:lpstr>
      <vt:lpstr>Microsoft GothicNeo Light</vt:lpstr>
      <vt:lpstr>Arial</vt:lpstr>
      <vt:lpstr>Wingdings</vt:lpstr>
      <vt:lpstr>AdornVTI</vt:lpstr>
      <vt:lpstr>손동작 감지 로봇제어 시스템</vt:lpstr>
      <vt:lpstr>목차</vt:lpstr>
      <vt:lpstr>주제 선정 이유</vt:lpstr>
      <vt:lpstr>주제 선정 이유</vt:lpstr>
      <vt:lpstr>활용기술</vt:lpstr>
      <vt:lpstr>아이디어 소개</vt:lpstr>
      <vt:lpstr>연구 환경 구축</vt:lpstr>
      <vt:lpstr>아이디어 구현</vt:lpstr>
      <vt:lpstr>아이디어 구현</vt:lpstr>
      <vt:lpstr>실제 작동 영상</vt:lpstr>
      <vt:lpstr>아이디어 적용방안</vt:lpstr>
      <vt:lpstr>아이디어 적용방안</vt:lpstr>
      <vt:lpstr>아이디어 적용방안</vt:lpstr>
      <vt:lpstr>첨부 영상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Jetbot으로 구현하는 손동작 감지 로봇제어 시스템</dc:title>
  <dc:creator>나종열</dc:creator>
  <cp:lastModifiedBy>최창수</cp:lastModifiedBy>
  <cp:revision>11</cp:revision>
  <dcterms:created xsi:type="dcterms:W3CDTF">2022-12-06T18:03:42Z</dcterms:created>
  <dcterms:modified xsi:type="dcterms:W3CDTF">2022-12-23T15:48:55Z</dcterms:modified>
</cp:coreProperties>
</file>